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8"/>
  </p:notesMasterIdLst>
  <p:sldIdLst>
    <p:sldId id="261" r:id="rId2"/>
    <p:sldId id="262" r:id="rId3"/>
    <p:sldId id="259" r:id="rId4"/>
    <p:sldId id="258" r:id="rId5"/>
    <p:sldId id="260" r:id="rId6"/>
    <p:sldId id="263" r:id="rId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2" autoAdjust="0"/>
    <p:restoredTop sz="94590" autoAdjust="0"/>
  </p:normalViewPr>
  <p:slideViewPr>
    <p:cSldViewPr>
      <p:cViewPr varScale="1">
        <p:scale>
          <a:sx n="69" d="100"/>
          <a:sy n="69" d="100"/>
        </p:scale>
        <p:origin x="121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9EA7756-EDDE-487D-A83E-CAB252C7E763}" type="datetimeFigureOut">
              <a:rPr lang="en-US"/>
              <a:pPr>
                <a:defRPr/>
              </a:pPr>
              <a:t>9/24/2018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3596BB6-2C36-46AD-813B-86F2116B1A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00272E0B-1B5E-4DA5-8F20-0B94CDFF0104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D2F467F4-CEF1-4EB0-8284-46EB1B00B3A6}" type="slidenum">
              <a:rPr lang="en-US" altLang="en-US" smtClean="0"/>
              <a:pPr/>
              <a:t>2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BF249907-17B7-4362-803E-1993E8369170}" type="slidenum">
              <a:rPr lang="en-US" altLang="en-US" smtClean="0"/>
              <a:pPr/>
              <a:t>3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BF5F46FB-9305-442B-8E66-A0CC49480402}" type="slidenum">
              <a:rPr lang="en-US" altLang="en-US" smtClean="0"/>
              <a:pPr/>
              <a:t>4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7219897A-3D25-4B9C-AC6B-2A075843A721}" type="slidenum">
              <a:rPr lang="en-US" altLang="en-US" smtClean="0"/>
              <a:pPr/>
              <a:t>5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70CE4787-E45D-490E-A8CA-7CB7461F162A}" type="slidenum">
              <a:rPr lang="en-US" altLang="en-US" smtClean="0"/>
              <a:pPr/>
              <a:t>6</a:t>
            </a:fld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2147483646 w 5760"/>
                <a:gd name="T3" fmla="*/ 0 h 528"/>
                <a:gd name="T4" fmla="*/ 2147483646 w 5760"/>
                <a:gd name="T5" fmla="*/ 2147483646 h 528"/>
                <a:gd name="T6" fmla="*/ 2147483646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A9FE0C2-E5AC-429B-93DF-CB0106EF6E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1557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52C7D-22C0-484B-A215-5E413DA000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7774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A090F-6435-439F-B031-A92AC07BB6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66406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5145088" y="2017713"/>
            <a:ext cx="3810000" cy="4114800"/>
          </a:xfrm>
        </p:spPr>
        <p:txBody>
          <a:bodyPr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8277B2-C250-4761-B24D-4A5553A162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413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FF5AE-1658-41F8-8D3F-6648ACE80E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0444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BC2CF-96EF-4795-9073-65A43F495D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57408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4CC14-A2DE-43EE-8DE0-81FADE2BCC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02863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7BC8B-B1CD-4671-AD3D-440C8ABA03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75068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63E72-07CB-41BB-B2AB-72AD549993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52404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200A1-A2F6-4030-91EF-2EC0114E5C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6922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B4DC3-B1DB-4E7C-84B3-1807C59535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58331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1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6 w 5591"/>
              <a:gd name="T3" fmla="*/ 0 h 588"/>
              <a:gd name="T4" fmla="*/ 2147483646 w 5591"/>
              <a:gd name="T5" fmla="*/ 2147483646 h 588"/>
              <a:gd name="T6" fmla="*/ 2147483646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D7434-A0ED-45FD-A719-0BD75FB6BF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80811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7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6 w 5591"/>
              <a:gd name="T3" fmla="*/ 0 h 588"/>
              <a:gd name="T4" fmla="*/ 2147483646 w 5591"/>
              <a:gd name="T5" fmla="*/ 2147483646 h 588"/>
              <a:gd name="T6" fmla="*/ 2147483646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>
              <a:defRPr/>
            </a:pPr>
            <a:fld id="{74B522DD-BC43-4838-A0F8-2C717B1F19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8" r:id="rId1"/>
    <p:sldLayoutId id="2147483993" r:id="rId2"/>
    <p:sldLayoutId id="2147483999" r:id="rId3"/>
    <p:sldLayoutId id="2147484000" r:id="rId4"/>
    <p:sldLayoutId id="2147484001" r:id="rId5"/>
    <p:sldLayoutId id="2147484002" r:id="rId6"/>
    <p:sldLayoutId id="2147483994" r:id="rId7"/>
    <p:sldLayoutId id="2147484003" r:id="rId8"/>
    <p:sldLayoutId id="2147484004" r:id="rId9"/>
    <p:sldLayoutId id="2147483995" r:id="rId10"/>
    <p:sldLayoutId id="2147483996" r:id="rId11"/>
    <p:sldLayoutId id="2147483997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jpe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slideLayout" Target="../slideLayouts/slideLayout2.xml"/><Relationship Id="rId7" Type="http://schemas.openxmlformats.org/officeDocument/2006/relationships/slide" Target="slide5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slide" Target="slide6.xml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2.xml"/><Relationship Id="rId9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slideLayout" Target="../slideLayouts/slideLayout2.xml"/><Relationship Id="rId7" Type="http://schemas.openxmlformats.org/officeDocument/2006/relationships/slide" Target="slide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11.jpeg"/><Relationship Id="rId5" Type="http://schemas.openxmlformats.org/officeDocument/2006/relationships/image" Target="../media/image7.png"/><Relationship Id="rId10" Type="http://schemas.openxmlformats.org/officeDocument/2006/relationships/image" Target="../media/image13.wmf"/><Relationship Id="rId4" Type="http://schemas.openxmlformats.org/officeDocument/2006/relationships/notesSlide" Target="../notesSlides/notesSlide6.xml"/><Relationship Id="rId9" Type="http://schemas.openxmlformats.org/officeDocument/2006/relationships/hyperlink" Target="http://www.ada.gov/reachingout/intro1.ht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6" name="Sound_MSj01739.wav" descr="Click here for sound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2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Enjoy"/>
          <p:cNvSpPr txBox="1">
            <a:spLocks noChangeArrowheads="1"/>
          </p:cNvSpPr>
          <p:nvPr/>
        </p:nvSpPr>
        <p:spPr bwMode="auto">
          <a:xfrm>
            <a:off x="1066800" y="4724400"/>
            <a:ext cx="5410200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10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ENJOY</a:t>
            </a:r>
          </a:p>
        </p:txBody>
      </p:sp>
      <p:sp>
        <p:nvSpPr>
          <p:cNvPr id="10245" name="next button" descr="Go to next page." title="Next button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391400" y="5562600"/>
            <a:ext cx="914400" cy="685800"/>
          </a:xfrm>
          <a:prstGeom prst="actionButtonForwardNext">
            <a:avLst/>
          </a:prstGeom>
          <a:solidFill>
            <a:srgbClr val="00B05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244" name="click here to begin"/>
          <p:cNvSpPr txBox="1">
            <a:spLocks noChangeArrowheads="1"/>
          </p:cNvSpPr>
          <p:nvPr/>
        </p:nvSpPr>
        <p:spPr bwMode="auto">
          <a:xfrm>
            <a:off x="6705600" y="6338888"/>
            <a:ext cx="2286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latin typeface="Arial" panose="020B0604020202020204" pitchFamily="34" charset="0"/>
              </a:rPr>
              <a:t>Click here to begin</a:t>
            </a:r>
          </a:p>
        </p:txBody>
      </p:sp>
      <p:pic>
        <p:nvPicPr>
          <p:cNvPr id="10248" name="This is your 30 second training, Compliance" descr="Text: This is your Thirty second Business Training: Compliance Benefit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8" y="2047875"/>
            <a:ext cx="8607425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30 second training logo" descr="Original 30-Second Training trademark" title="30 second Training Logo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077200" y="285750"/>
            <a:ext cx="795338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3" name="Good Day"/>
          <p:cNvSpPr txBox="1">
            <a:spLocks noChangeArrowheads="1"/>
          </p:cNvSpPr>
          <p:nvPr/>
        </p:nvSpPr>
        <p:spPr bwMode="auto">
          <a:xfrm>
            <a:off x="1981200" y="304800"/>
            <a:ext cx="4953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80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Good Day!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36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365" fill="hold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36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68" decel="50000" autoRev="1" fill="hold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8" fill="hold">
                                          <p:stCondLst>
                                            <p:cond delay="2592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9422" fill="hold"/>
                                        <p:tgtEl>
                                          <p:spTgt spid="92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26"/>
                </p:tgtEl>
              </p:cMediaNode>
            </p:audio>
          </p:childTnLst>
        </p:cTn>
      </p:par>
    </p:tnLst>
    <p:bldLst>
      <p:bldP spid="2458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4" name="sound_The 1755.wav" descr="Click here for sound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400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Answer 4"/>
          <p:cNvSpPr txBox="1">
            <a:spLocks noChangeArrowheads="1"/>
          </p:cNvSpPr>
          <p:nvPr/>
        </p:nvSpPr>
        <p:spPr bwMode="auto">
          <a:xfrm>
            <a:off x="1676400" y="4953000"/>
            <a:ext cx="7010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09600" indent="-609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2000"/>
              <a:t>All of the Above</a:t>
            </a:r>
          </a:p>
        </p:txBody>
      </p:sp>
      <p:sp>
        <p:nvSpPr>
          <p:cNvPr id="12298" name="Button 4" descr="Answer 4: All of the Above" title="Go to Answer 4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81000" y="4876800"/>
            <a:ext cx="914400" cy="685800"/>
          </a:xfrm>
          <a:prstGeom prst="actionButtonForwardNext">
            <a:avLst/>
          </a:prstGeom>
          <a:solidFill>
            <a:schemeClr val="bg2">
              <a:lumMod val="25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294" name="Answer 3"/>
          <p:cNvSpPr txBox="1">
            <a:spLocks noChangeArrowheads="1"/>
          </p:cNvSpPr>
          <p:nvPr/>
        </p:nvSpPr>
        <p:spPr bwMode="auto">
          <a:xfrm>
            <a:off x="1676400" y="3810000"/>
            <a:ext cx="7239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09600" indent="-609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Accessibility attracts not only people with disabilities but also </a:t>
            </a:r>
          </a:p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their families and friends. </a:t>
            </a:r>
          </a:p>
        </p:txBody>
      </p:sp>
      <p:sp>
        <p:nvSpPr>
          <p:cNvPr id="12297" name="Button 3" descr="Answer 3: Accessibility attracts not only people with disabilities but also &#10;their families and friends. " title="Go to Answer 3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81000" y="3810000"/>
            <a:ext cx="914400" cy="685800"/>
          </a:xfrm>
          <a:prstGeom prst="actionButtonForwardNext">
            <a:avLst/>
          </a:prstGeom>
          <a:solidFill>
            <a:schemeClr val="bg2">
              <a:lumMod val="25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299" name="Answer 2"/>
          <p:cNvSpPr txBox="1">
            <a:spLocks noChangeArrowheads="1"/>
          </p:cNvSpPr>
          <p:nvPr/>
        </p:nvSpPr>
        <p:spPr bwMode="auto">
          <a:xfrm>
            <a:off x="1676400" y="2803525"/>
            <a:ext cx="6781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Americans with Disabilities have $175 billion in discretionary spending power, according to the U.S. Department of Labor. </a:t>
            </a:r>
          </a:p>
        </p:txBody>
      </p:sp>
      <p:sp>
        <p:nvSpPr>
          <p:cNvPr id="12296" name="Button 2" descr="Answer 2: Americans with Disabilities have $175 billion in discretionary spending power, according to the U.S. Department of Labor. " title="Go to Answer 2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81000" y="2743200"/>
            <a:ext cx="914400" cy="685800"/>
          </a:xfrm>
          <a:prstGeom prst="actionButtonForwardNext">
            <a:avLst/>
          </a:prstGeom>
          <a:solidFill>
            <a:schemeClr val="bg2">
              <a:lumMod val="25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291" name="Answer 1"/>
          <p:cNvSpPr>
            <a:spLocks noChangeArrowheads="1"/>
          </p:cNvSpPr>
          <p:nvPr/>
        </p:nvSpPr>
        <p:spPr bwMode="auto">
          <a:xfrm>
            <a:off x="1676400" y="1447800"/>
            <a:ext cx="6858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More than 50 million Americans with disabilities - 18% of our </a:t>
            </a:r>
          </a:p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population - are potential customers for businesses of all types </a:t>
            </a:r>
          </a:p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across the United States. </a:t>
            </a:r>
            <a:endParaRPr lang="en-US" alt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92" name="Button 1" descr="Answer 1: More than 50 million Americans with disabilities - 18% of our population - are potential customers for businesses of all types across the United States. &#10;" title="Go to Answer 1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81000" y="1600200"/>
            <a:ext cx="914400" cy="685800"/>
          </a:xfrm>
          <a:prstGeom prst="actionButtonForwardNext">
            <a:avLst/>
          </a:prstGeom>
          <a:solidFill>
            <a:schemeClr val="bg2">
              <a:lumMod val="25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333333"/>
              </a:solidFill>
            </a:endParaRPr>
          </a:p>
        </p:txBody>
      </p:sp>
      <p:sp>
        <p:nvSpPr>
          <p:cNvPr id="12290" name="What are the benefits of making"/>
          <p:cNvSpPr>
            <a:spLocks noChangeArrowheads="1"/>
          </p:cNvSpPr>
          <p:nvPr/>
        </p:nvSpPr>
        <p:spPr bwMode="auto">
          <a:xfrm>
            <a:off x="0" y="-152400"/>
            <a:ext cx="9144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36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the benefits of making my </a:t>
            </a:r>
          </a:p>
          <a:p>
            <a:pPr algn="ctr" eaLnBrk="1" hangingPunct="1"/>
            <a:r>
              <a:rPr lang="en-US" altLang="en-US" sz="36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disability friendly?</a:t>
            </a:r>
          </a:p>
        </p:txBody>
      </p:sp>
    </p:spTree>
  </p:cSld>
  <p:clrMapOvr>
    <a:masterClrMapping/>
  </p:clrMapOvr>
  <p:transition spd="med" advClick="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15" fill="hold"/>
                                        <p:tgtEl>
                                          <p:spTgt spid="102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5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back button" descr="Go back to main menu." title="Back button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48600" y="5943600"/>
            <a:ext cx="914400" cy="685800"/>
          </a:xfrm>
          <a:prstGeom prst="actionButtonBackPrevious">
            <a:avLst/>
          </a:prstGeom>
          <a:solidFill>
            <a:srgbClr val="C0000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342" name="Please try again"/>
          <p:cNvSpPr txBox="1">
            <a:spLocks noChangeArrowheads="1"/>
          </p:cNvSpPr>
          <p:nvPr/>
        </p:nvSpPr>
        <p:spPr bwMode="auto">
          <a:xfrm>
            <a:off x="3505200" y="5943600"/>
            <a:ext cx="4572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There is more to this answer though.</a:t>
            </a:r>
          </a:p>
          <a:p>
            <a:r>
              <a:rPr lang="en-US" altLang="en-US" sz="2000" b="1">
                <a:latin typeface="Arial" panose="020B0604020202020204" pitchFamily="34" charset="0"/>
                <a:cs typeface="Arial" panose="020B0604020202020204" pitchFamily="34" charset="0"/>
              </a:rPr>
              <a:t>Please try again!</a:t>
            </a:r>
          </a:p>
        </p:txBody>
      </p:sp>
      <p:pic>
        <p:nvPicPr>
          <p:cNvPr id="11269" name="people jogging" descr="A group of 4 Baby boomers out for a walk." title="Baby boomers walki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1981200"/>
            <a:ext cx="28575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" name="body of text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981200"/>
            <a:ext cx="5410200" cy="3352800"/>
          </a:xfrm>
        </p:spPr>
        <p:txBody>
          <a:bodyPr/>
          <a:lstStyle/>
          <a:p>
            <a:pPr marL="609600" indent="-609600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 3" panose="05040102010807070707" pitchFamily="18" charset="2"/>
              <a:buNone/>
            </a:pPr>
            <a:r>
              <a:rPr lang="en-US" alt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This market is growing fast. By the </a:t>
            </a:r>
          </a:p>
          <a:p>
            <a:pPr marL="609600" indent="-609600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 3" panose="05040102010807070707" pitchFamily="18" charset="2"/>
              <a:buNone/>
            </a:pPr>
            <a:r>
              <a:rPr lang="en-US" alt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year 2030, 71.5 million Baby Boomers </a:t>
            </a:r>
          </a:p>
          <a:p>
            <a:pPr marL="609600" indent="-609600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 3" panose="05040102010807070707" pitchFamily="18" charset="2"/>
              <a:buNone/>
            </a:pPr>
            <a:r>
              <a:rPr lang="en-US" alt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will be over the age of 65 and </a:t>
            </a:r>
          </a:p>
          <a:p>
            <a:pPr marL="609600" indent="-609600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 3" panose="05040102010807070707" pitchFamily="18" charset="2"/>
              <a:buNone/>
            </a:pPr>
            <a:r>
              <a:rPr lang="en-US" alt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demanding products, services, </a:t>
            </a:r>
          </a:p>
          <a:p>
            <a:pPr marL="609600" indent="-609600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 3" panose="05040102010807070707" pitchFamily="18" charset="2"/>
              <a:buNone/>
            </a:pPr>
            <a:r>
              <a:rPr lang="en-US" alt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and environments that address their </a:t>
            </a:r>
          </a:p>
          <a:p>
            <a:pPr marL="609600" indent="-609600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 3" panose="05040102010807070707" pitchFamily="18" charset="2"/>
              <a:buNone/>
            </a:pPr>
            <a:r>
              <a:rPr lang="en-US" alt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age-related physical changes. </a:t>
            </a:r>
          </a:p>
        </p:txBody>
      </p:sp>
      <p:sp>
        <p:nvSpPr>
          <p:cNvPr id="14340" name="True"/>
          <p:cNvSpPr txBox="1">
            <a:spLocks noChangeArrowheads="1"/>
          </p:cNvSpPr>
          <p:nvPr/>
        </p:nvSpPr>
        <p:spPr bwMode="auto">
          <a:xfrm>
            <a:off x="609600" y="381000"/>
            <a:ext cx="5029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True…</a:t>
            </a:r>
          </a:p>
        </p:txBody>
      </p:sp>
    </p:spTree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Please try again"/>
          <p:cNvSpPr txBox="1">
            <a:spLocks noChangeArrowheads="1"/>
          </p:cNvSpPr>
          <p:nvPr/>
        </p:nvSpPr>
        <p:spPr bwMode="auto">
          <a:xfrm>
            <a:off x="5334000" y="6019800"/>
            <a:ext cx="2286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 typeface="Wingdings 3" panose="05040102010807070707" pitchFamily="18" charset="2"/>
              <a:buNone/>
            </a:pPr>
            <a:r>
              <a:rPr lang="en-US" altLang="en-US" sz="2000" b="1">
                <a:latin typeface="Arial" panose="020B0604020202020204" pitchFamily="34" charset="0"/>
                <a:cs typeface="Arial" panose="020B0604020202020204" pitchFamily="34" charset="0"/>
              </a:rPr>
              <a:t>Please try again! </a:t>
            </a:r>
          </a:p>
        </p:txBody>
      </p:sp>
      <p:sp>
        <p:nvSpPr>
          <p:cNvPr id="14340" name="back button" descr="Go back to main menu." title="Back button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48600" y="5943600"/>
            <a:ext cx="914400" cy="685800"/>
          </a:xfrm>
          <a:prstGeom prst="actionButtonBackPrevious">
            <a:avLst/>
          </a:prstGeom>
          <a:solidFill>
            <a:srgbClr val="C0000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6389" name="stack of money" descr="A large pile of money." title="Stack of Cas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175260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body of text4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4572000" cy="4191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 3" panose="05040102010807070707" pitchFamily="18" charset="2"/>
              <a:buNone/>
            </a:pPr>
            <a:r>
              <a:rPr lang="en-US" alt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That figure ($175 billion) is </a:t>
            </a:r>
          </a:p>
          <a:p>
            <a:pPr eaLnBrk="1" hangingPunct="1">
              <a:lnSpc>
                <a:spcPct val="80000"/>
              </a:lnSpc>
              <a:buFont typeface="Wingdings 3" panose="05040102010807070707" pitchFamily="18" charset="2"/>
              <a:buNone/>
            </a:pPr>
            <a:r>
              <a:rPr lang="en-US" alt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more than twice the </a:t>
            </a:r>
          </a:p>
          <a:p>
            <a:pPr eaLnBrk="1" hangingPunct="1">
              <a:lnSpc>
                <a:spcPct val="80000"/>
              </a:lnSpc>
              <a:buFont typeface="Wingdings 3" panose="05040102010807070707" pitchFamily="18" charset="2"/>
              <a:buNone/>
            </a:pPr>
            <a:r>
              <a:rPr lang="en-US" alt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spending power of </a:t>
            </a:r>
          </a:p>
          <a:p>
            <a:pPr eaLnBrk="1" hangingPunct="1">
              <a:lnSpc>
                <a:spcPct val="80000"/>
              </a:lnSpc>
              <a:buFont typeface="Wingdings 3" panose="05040102010807070707" pitchFamily="18" charset="2"/>
              <a:buNone/>
            </a:pPr>
            <a:r>
              <a:rPr lang="en-US" alt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American teenagers and </a:t>
            </a:r>
          </a:p>
          <a:p>
            <a:pPr eaLnBrk="1" hangingPunct="1">
              <a:lnSpc>
                <a:spcPct val="80000"/>
              </a:lnSpc>
              <a:buFont typeface="Wingdings 3" panose="05040102010807070707" pitchFamily="18" charset="2"/>
              <a:buNone/>
            </a:pPr>
            <a:r>
              <a:rPr lang="en-US" alt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almost 18 times the </a:t>
            </a:r>
          </a:p>
          <a:p>
            <a:pPr eaLnBrk="1" hangingPunct="1">
              <a:lnSpc>
                <a:spcPct val="80000"/>
              </a:lnSpc>
              <a:buFont typeface="Wingdings 3" panose="05040102010807070707" pitchFamily="18" charset="2"/>
              <a:buNone/>
            </a:pPr>
            <a:r>
              <a:rPr lang="en-US" alt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spending power of the </a:t>
            </a:r>
          </a:p>
          <a:p>
            <a:pPr eaLnBrk="1" hangingPunct="1">
              <a:lnSpc>
                <a:spcPct val="80000"/>
              </a:lnSpc>
              <a:buFont typeface="Wingdings 3" panose="05040102010807070707" pitchFamily="18" charset="2"/>
              <a:buNone/>
            </a:pPr>
            <a:r>
              <a:rPr lang="en-US" alt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American "tweens" market. </a:t>
            </a:r>
          </a:p>
          <a:p>
            <a:pPr eaLnBrk="1" hangingPunct="1">
              <a:lnSpc>
                <a:spcPct val="80000"/>
              </a:lnSpc>
              <a:buFont typeface="Wingdings 3" panose="05040102010807070707" pitchFamily="18" charset="2"/>
              <a:buNone/>
            </a:pPr>
            <a:endParaRPr lang="en-US" altLang="en-US" sz="28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000" b="1" smtClean="0">
              <a:solidFill>
                <a:srgbClr val="000099"/>
              </a:solidFill>
            </a:endParaRPr>
          </a:p>
        </p:txBody>
      </p:sp>
      <p:sp>
        <p:nvSpPr>
          <p:cNvPr id="16388" name="Almost"/>
          <p:cNvSpPr txBox="1">
            <a:spLocks noChangeArrowheads="1"/>
          </p:cNvSpPr>
          <p:nvPr/>
        </p:nvSpPr>
        <p:spPr bwMode="auto">
          <a:xfrm>
            <a:off x="838200" y="381000"/>
            <a:ext cx="6477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Almost…</a:t>
            </a:r>
          </a:p>
        </p:txBody>
      </p:sp>
    </p:spTree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Back Button" descr="Go back to main menu." title="Back button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48600" y="5943600"/>
            <a:ext cx="914400" cy="685800"/>
          </a:xfrm>
          <a:prstGeom prst="actionButtonBackPrevious">
            <a:avLst/>
          </a:prstGeom>
          <a:solidFill>
            <a:srgbClr val="C0000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437" name="Please try again"/>
          <p:cNvSpPr txBox="1">
            <a:spLocks noChangeArrowheads="1"/>
          </p:cNvSpPr>
          <p:nvPr/>
        </p:nvSpPr>
        <p:spPr bwMode="auto">
          <a:xfrm>
            <a:off x="5181600" y="6096000"/>
            <a:ext cx="2438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2000" b="1">
                <a:latin typeface="Arial" panose="020B0604020202020204" pitchFamily="34" charset="0"/>
                <a:cs typeface="Arial" panose="020B0604020202020204" pitchFamily="34" charset="0"/>
              </a:rPr>
              <a:t>Please try again!</a:t>
            </a:r>
          </a:p>
        </p:txBody>
      </p:sp>
      <p:pic>
        <p:nvPicPr>
          <p:cNvPr id="13318" name="Picture of family on a dock" descr="Group of various people sitting on a dock." title="Group of peopl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0" y="2057400"/>
            <a:ext cx="428625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4" name="body of text 5"/>
          <p:cNvSpPr>
            <a:spLocks noGrp="1" noChangeArrowheads="1"/>
          </p:cNvSpPr>
          <p:nvPr>
            <p:ph idx="1"/>
          </p:nvPr>
        </p:nvSpPr>
        <p:spPr>
          <a:xfrm>
            <a:off x="533400" y="1905000"/>
            <a:ext cx="4953000" cy="3733800"/>
          </a:xfrm>
        </p:spPr>
        <p:txBody>
          <a:bodyPr/>
          <a:lstStyle/>
          <a:p>
            <a:pPr eaLnBrk="1" hangingPunct="1">
              <a:buFont typeface="Wingdings 3" panose="05040102010807070707" pitchFamily="18" charset="2"/>
              <a:buNone/>
            </a:pPr>
            <a:r>
              <a:rPr lang="en-US" alt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Accessibility attracts not only </a:t>
            </a:r>
          </a:p>
          <a:p>
            <a:pPr eaLnBrk="1" hangingPunct="1">
              <a:buFont typeface="Wingdings 3" panose="05040102010807070707" pitchFamily="18" charset="2"/>
              <a:buNone/>
            </a:pPr>
            <a:r>
              <a:rPr lang="en-US" alt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people with disabilities but </a:t>
            </a:r>
          </a:p>
          <a:p>
            <a:pPr eaLnBrk="1" hangingPunct="1">
              <a:buFont typeface="Wingdings 3" panose="05040102010807070707" pitchFamily="18" charset="2"/>
              <a:buNone/>
            </a:pPr>
            <a:r>
              <a:rPr lang="en-US" alt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also their families and </a:t>
            </a:r>
          </a:p>
          <a:p>
            <a:pPr eaLnBrk="1" hangingPunct="1">
              <a:buFont typeface="Wingdings 3" panose="05040102010807070707" pitchFamily="18" charset="2"/>
              <a:buNone/>
            </a:pPr>
            <a:r>
              <a:rPr lang="en-US" alt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friends. Like others, these </a:t>
            </a:r>
          </a:p>
          <a:p>
            <a:pPr eaLnBrk="1" hangingPunct="1">
              <a:buFont typeface="Wingdings 3" panose="05040102010807070707" pitchFamily="18" charset="2"/>
              <a:buNone/>
            </a:pPr>
            <a:r>
              <a:rPr lang="en-US" alt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customers often visit stores, </a:t>
            </a:r>
          </a:p>
          <a:p>
            <a:pPr eaLnBrk="1" hangingPunct="1">
              <a:buFont typeface="Wingdings 3" panose="05040102010807070707" pitchFamily="18" charset="2"/>
              <a:buNone/>
            </a:pPr>
            <a:r>
              <a:rPr lang="en-US" alt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restaurants, movie theaters, </a:t>
            </a:r>
          </a:p>
          <a:p>
            <a:pPr eaLnBrk="1" hangingPunct="1">
              <a:buFont typeface="Wingdings 3" panose="05040102010807070707" pitchFamily="18" charset="2"/>
              <a:buNone/>
            </a:pPr>
            <a:r>
              <a:rPr lang="en-US" alt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and other businesses </a:t>
            </a:r>
          </a:p>
          <a:p>
            <a:pPr eaLnBrk="1" hangingPunct="1">
              <a:buFont typeface="Wingdings 3" panose="05040102010807070707" pitchFamily="18" charset="2"/>
              <a:buNone/>
            </a:pPr>
            <a:r>
              <a:rPr lang="en-US" alt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accompanied by family or </a:t>
            </a:r>
          </a:p>
          <a:p>
            <a:pPr eaLnBrk="1" hangingPunct="1">
              <a:buFont typeface="Wingdings 3" panose="05040102010807070707" pitchFamily="18" charset="2"/>
              <a:buNone/>
            </a:pPr>
            <a:r>
              <a:rPr lang="en-US" alt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friends. This expands the </a:t>
            </a:r>
          </a:p>
          <a:p>
            <a:pPr eaLnBrk="1" hangingPunct="1">
              <a:buFont typeface="Wingdings 3" panose="05040102010807070707" pitchFamily="18" charset="2"/>
              <a:buNone/>
            </a:pPr>
            <a:r>
              <a:rPr lang="en-US" alt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potential market exponentially!</a:t>
            </a:r>
            <a:endParaRPr lang="en-US" altLang="en-US" sz="2400" smtClean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6" name="True"/>
          <p:cNvSpPr txBox="1">
            <a:spLocks noChangeArrowheads="1"/>
          </p:cNvSpPr>
          <p:nvPr/>
        </p:nvSpPr>
        <p:spPr bwMode="auto">
          <a:xfrm>
            <a:off x="609600" y="533400"/>
            <a:ext cx="8077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>
                <a:solidFill>
                  <a:srgbClr val="002060"/>
                </a:solidFill>
              </a:rPr>
              <a:t>True, </a:t>
            </a:r>
            <a:r>
              <a:rPr lang="en-US" altLang="en-US" sz="3200">
                <a:solidFill>
                  <a:srgbClr val="002060"/>
                </a:solidFill>
              </a:rPr>
              <a:t>but this is only part of the answer….</a:t>
            </a:r>
            <a:endParaRPr lang="en-US" altLang="en-US" sz="400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6" name="Sound_j0211770.wav" descr="Click here for sound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334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Fine Print"/>
          <p:cNvSpPr txBox="1">
            <a:spLocks noChangeArrowheads="1"/>
          </p:cNvSpPr>
          <p:nvPr/>
        </p:nvSpPr>
        <p:spPr bwMode="auto">
          <a:xfrm>
            <a:off x="2209800" y="5853113"/>
            <a:ext cx="533400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i="1">
                <a:latin typeface="Arial" panose="020B0604020202020204" pitchFamily="34" charset="0"/>
              </a:rPr>
              <a:t>This 30-Second Training has been developed using Federal funds from the Department of Labor under Contract No.: DOLJ131A22067. The contents of this publication do not necessarily reflect the views or policies of the Department of Labor, nor does mention of trade names, commercial products, or organizations</a:t>
            </a:r>
            <a:r>
              <a:rPr lang="en-US" altLang="en-US" sz="1200"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14345" name="DEI logo" descr="Disability Employment Logo" title="DEI Log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5888038"/>
            <a:ext cx="1828800" cy="96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Home Button" descr="Go back to question page" title="Go to question button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24800" y="5943600"/>
            <a:ext cx="914400" cy="685800"/>
          </a:xfrm>
          <a:prstGeom prst="actionButtonHome">
            <a:avLst/>
          </a:prstGeom>
          <a:solidFill>
            <a:schemeClr val="accent1">
              <a:lumMod val="75000"/>
            </a:schemeClr>
          </a:solidFill>
          <a:ln w="19050">
            <a:solidFill>
              <a:srgbClr val="FFC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14343" name="Picture of coins stacked" descr="Picture of stacks of coins getting larger from left to right." title="Gaining money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86000" y="3657600"/>
            <a:ext cx="522922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2" name="Body of text 6"/>
          <p:cNvSpPr>
            <a:spLocks noGrp="1" noChangeArrowheads="1"/>
          </p:cNvSpPr>
          <p:nvPr>
            <p:ph idx="1"/>
          </p:nvPr>
        </p:nvSpPr>
        <p:spPr>
          <a:xfrm>
            <a:off x="457200" y="2209800"/>
            <a:ext cx="8153400" cy="2438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This huge customer market can represent additional business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and profit for your enterprise. This 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  <a:hlinkClick r:id="rId9" tooltip="website, ada dot gov, introduction, web course"/>
              </a:rPr>
              <a:t>web-course 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was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developed by the U.S. Department of Justice to help you learn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how to attract and successfully provide your services to this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market.</a:t>
            </a:r>
          </a:p>
        </p:txBody>
      </p:sp>
      <p:pic>
        <p:nvPicPr>
          <p:cNvPr id="13" name="Happy sun picture" descr="Picture of a happy sun giving a thumbs up." title="Happy sun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858000" y="304800"/>
            <a:ext cx="198120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Correct"/>
          <p:cNvSpPr txBox="1">
            <a:spLocks noChangeArrowheads="1"/>
          </p:cNvSpPr>
          <p:nvPr/>
        </p:nvSpPr>
        <p:spPr bwMode="auto">
          <a:xfrm>
            <a:off x="685800" y="457200"/>
            <a:ext cx="6019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CORRECT!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15" fill="hold"/>
                                        <p:tgtEl>
                                          <p:spTgt spid="143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346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2492</TotalTime>
  <Words>332</Words>
  <Application>Microsoft Office PowerPoint</Application>
  <PresentationFormat>On-screen Show (4:3)</PresentationFormat>
  <Paragraphs>55</Paragraphs>
  <Slides>6</Slides>
  <Notes>6</Notes>
  <HiddenSlides>0</HiddenSlides>
  <MMClips>3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Arial</vt:lpstr>
      <vt:lpstr>Calibri</vt:lpstr>
      <vt:lpstr>Lucida Sans Unicode</vt:lpstr>
      <vt:lpstr>Tahoma</vt:lpstr>
      <vt:lpstr>Times New Roman</vt:lpstr>
      <vt:lpstr>Verdana</vt:lpstr>
      <vt:lpstr>Wingdings</vt:lpstr>
      <vt:lpstr>Wingdings 2</vt:lpstr>
      <vt:lpstr>Wingdings 3</vt:lpstr>
      <vt:lpstr>Concourse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Good Day</dc:title>
  <dc:creator>Toni Costales-Servin / Kevin Nickerson</dc:creator>
  <cp:lastModifiedBy>Kathryn J. Krebs</cp:lastModifiedBy>
  <cp:revision>138</cp:revision>
  <dcterms:created xsi:type="dcterms:W3CDTF">2006-06-13T21:21:04Z</dcterms:created>
  <dcterms:modified xsi:type="dcterms:W3CDTF">2018-09-24T19:22:12Z</dcterms:modified>
</cp:coreProperties>
</file>